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2" r:id="rId2"/>
    <p:sldId id="300" r:id="rId3"/>
    <p:sldId id="298" r:id="rId4"/>
    <p:sldId id="296" r:id="rId5"/>
    <p:sldId id="303" r:id="rId6"/>
    <p:sldId id="304" r:id="rId7"/>
  </p:sldIdLst>
  <p:sldSz cx="10333038" cy="7200900"/>
  <p:notesSz cx="6954838" cy="9309100"/>
  <p:defaultTextStyle>
    <a:defPPr>
      <a:defRPr lang="ru-RU"/>
    </a:defPPr>
    <a:lvl1pPr marL="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95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90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86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816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77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572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667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763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DE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4660"/>
  </p:normalViewPr>
  <p:slideViewPr>
    <p:cSldViewPr>
      <p:cViewPr varScale="1">
        <p:scale>
          <a:sx n="95" d="100"/>
          <a:sy n="95" d="100"/>
        </p:scale>
        <p:origin x="1109" y="53"/>
      </p:cViewPr>
      <p:guideLst>
        <p:guide orient="horz" pos="2268"/>
        <p:guide pos="3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49D38-0A12-423A-AA25-F6D02C190836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63638"/>
            <a:ext cx="4506912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C542-92D2-494B-905A-2AB82163C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FC542-92D2-494B-905A-2AB82163CC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78" y="2236947"/>
            <a:ext cx="8783082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956" y="4080510"/>
            <a:ext cx="723312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67350" y="303372"/>
            <a:ext cx="2626314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3028" y="303372"/>
            <a:ext cx="7712105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239" y="4627245"/>
            <a:ext cx="8783082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6239" y="3052049"/>
            <a:ext cx="8783082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28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38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4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5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6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7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3029" y="1763554"/>
            <a:ext cx="5168312" cy="499062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3558" y="1763554"/>
            <a:ext cx="5170107" cy="499062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11869"/>
            <a:ext cx="4565553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954" indent="0">
              <a:buNone/>
              <a:defRPr sz="2200" b="1"/>
            </a:lvl2pPr>
            <a:lvl3pPr marL="1001908" indent="0">
              <a:buNone/>
              <a:defRPr sz="2000" b="1"/>
            </a:lvl3pPr>
            <a:lvl4pPr marL="1502862" indent="0">
              <a:buNone/>
              <a:defRPr sz="1800" b="1"/>
            </a:lvl4pPr>
            <a:lvl5pPr marL="2003816" indent="0">
              <a:buNone/>
              <a:defRPr sz="1800" b="1"/>
            </a:lvl5pPr>
            <a:lvl6pPr marL="2504770" indent="0">
              <a:buNone/>
              <a:defRPr sz="1800" b="1"/>
            </a:lvl6pPr>
            <a:lvl7pPr marL="3005724" indent="0">
              <a:buNone/>
              <a:defRPr sz="1800" b="1"/>
            </a:lvl7pPr>
            <a:lvl8pPr marL="3506678" indent="0">
              <a:buNone/>
              <a:defRPr sz="1800" b="1"/>
            </a:lvl8pPr>
            <a:lvl9pPr marL="4007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652" y="2283619"/>
            <a:ext cx="4565553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9041" y="1611869"/>
            <a:ext cx="4567346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954" indent="0">
              <a:buNone/>
              <a:defRPr sz="2200" b="1"/>
            </a:lvl2pPr>
            <a:lvl3pPr marL="1001908" indent="0">
              <a:buNone/>
              <a:defRPr sz="2000" b="1"/>
            </a:lvl3pPr>
            <a:lvl4pPr marL="1502862" indent="0">
              <a:buNone/>
              <a:defRPr sz="1800" b="1"/>
            </a:lvl4pPr>
            <a:lvl5pPr marL="2003816" indent="0">
              <a:buNone/>
              <a:defRPr sz="1800" b="1"/>
            </a:lvl5pPr>
            <a:lvl6pPr marL="2504770" indent="0">
              <a:buNone/>
              <a:defRPr sz="1800" b="1"/>
            </a:lvl6pPr>
            <a:lvl7pPr marL="3005724" indent="0">
              <a:buNone/>
              <a:defRPr sz="1800" b="1"/>
            </a:lvl7pPr>
            <a:lvl8pPr marL="3506678" indent="0">
              <a:buNone/>
              <a:defRPr sz="1800" b="1"/>
            </a:lvl8pPr>
            <a:lvl9pPr marL="4007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9041" y="2283619"/>
            <a:ext cx="4567346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3" y="286702"/>
            <a:ext cx="3399498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9931" y="286703"/>
            <a:ext cx="5776455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653" y="1506856"/>
            <a:ext cx="3399498" cy="4925616"/>
          </a:xfrm>
        </p:spPr>
        <p:txBody>
          <a:bodyPr/>
          <a:lstStyle>
            <a:lvl1pPr marL="0" indent="0">
              <a:buNone/>
              <a:defRPr sz="1500"/>
            </a:lvl1pPr>
            <a:lvl2pPr marL="500954" indent="0">
              <a:buNone/>
              <a:defRPr sz="1300"/>
            </a:lvl2pPr>
            <a:lvl3pPr marL="1001908" indent="0">
              <a:buNone/>
              <a:defRPr sz="1100"/>
            </a:lvl3pPr>
            <a:lvl4pPr marL="1502862" indent="0">
              <a:buNone/>
              <a:defRPr sz="1000"/>
            </a:lvl4pPr>
            <a:lvl5pPr marL="2003816" indent="0">
              <a:buNone/>
              <a:defRPr sz="1000"/>
            </a:lvl5pPr>
            <a:lvl6pPr marL="2504770" indent="0">
              <a:buNone/>
              <a:defRPr sz="1000"/>
            </a:lvl6pPr>
            <a:lvl7pPr marL="3005724" indent="0">
              <a:buNone/>
              <a:defRPr sz="1000"/>
            </a:lvl7pPr>
            <a:lvl8pPr marL="3506678" indent="0">
              <a:buNone/>
              <a:defRPr sz="1000"/>
            </a:lvl8pPr>
            <a:lvl9pPr marL="4007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348" y="5040630"/>
            <a:ext cx="619982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5348" y="643414"/>
            <a:ext cx="619982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0954" indent="0">
              <a:buNone/>
              <a:defRPr sz="3100"/>
            </a:lvl2pPr>
            <a:lvl3pPr marL="1001908" indent="0">
              <a:buNone/>
              <a:defRPr sz="2600"/>
            </a:lvl3pPr>
            <a:lvl4pPr marL="1502862" indent="0">
              <a:buNone/>
              <a:defRPr sz="2200"/>
            </a:lvl4pPr>
            <a:lvl5pPr marL="2003816" indent="0">
              <a:buNone/>
              <a:defRPr sz="2200"/>
            </a:lvl5pPr>
            <a:lvl6pPr marL="2504770" indent="0">
              <a:buNone/>
              <a:defRPr sz="2200"/>
            </a:lvl6pPr>
            <a:lvl7pPr marL="3005724" indent="0">
              <a:buNone/>
              <a:defRPr sz="2200"/>
            </a:lvl7pPr>
            <a:lvl8pPr marL="3506678" indent="0">
              <a:buNone/>
              <a:defRPr sz="2200"/>
            </a:lvl8pPr>
            <a:lvl9pPr marL="400763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5348" y="5635705"/>
            <a:ext cx="6199823" cy="845105"/>
          </a:xfrm>
        </p:spPr>
        <p:txBody>
          <a:bodyPr/>
          <a:lstStyle>
            <a:lvl1pPr marL="0" indent="0">
              <a:buNone/>
              <a:defRPr sz="1500"/>
            </a:lvl1pPr>
            <a:lvl2pPr marL="500954" indent="0">
              <a:buNone/>
              <a:defRPr sz="1300"/>
            </a:lvl2pPr>
            <a:lvl3pPr marL="1001908" indent="0">
              <a:buNone/>
              <a:defRPr sz="1100"/>
            </a:lvl3pPr>
            <a:lvl4pPr marL="1502862" indent="0">
              <a:buNone/>
              <a:defRPr sz="1000"/>
            </a:lvl4pPr>
            <a:lvl5pPr marL="2003816" indent="0">
              <a:buNone/>
              <a:defRPr sz="1000"/>
            </a:lvl5pPr>
            <a:lvl6pPr marL="2504770" indent="0">
              <a:buNone/>
              <a:defRPr sz="1000"/>
            </a:lvl6pPr>
            <a:lvl7pPr marL="3005724" indent="0">
              <a:buNone/>
              <a:defRPr sz="1000"/>
            </a:lvl7pPr>
            <a:lvl8pPr marL="3506678" indent="0">
              <a:buNone/>
              <a:defRPr sz="1000"/>
            </a:lvl8pPr>
            <a:lvl9pPr marL="4007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  <a:prstGeom prst="rect">
            <a:avLst/>
          </a:prstGeom>
        </p:spPr>
        <p:txBody>
          <a:bodyPr vert="horz" lIns="100191" tIns="50095" rIns="100191" bIns="500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80211"/>
            <a:ext cx="9299734" cy="4752261"/>
          </a:xfrm>
          <a:prstGeom prst="rect">
            <a:avLst/>
          </a:prstGeom>
        </p:spPr>
        <p:txBody>
          <a:bodyPr vert="horz" lIns="100191" tIns="50095" rIns="100191" bIns="500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6652" y="6674168"/>
            <a:ext cx="2411042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9D80-5471-495A-811E-CD049B02C665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30455" y="6674168"/>
            <a:ext cx="3272129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05344" y="6674168"/>
            <a:ext cx="2411042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90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716" indent="-375716" algn="l" defTabSz="100190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4050" indent="-313096" algn="l" defTabSz="100190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385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339" indent="-250477" algn="l" defTabSz="100190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93" indent="-250477" algn="l" defTabSz="100190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5247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201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7155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8109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6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816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7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572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7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763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№2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026"/>
            <a:ext cx="10333038" cy="49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42"/>
            <a:ext cx="10333038" cy="442254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№2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102623" y="1872258"/>
            <a:ext cx="504056" cy="5760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606679" y="1872258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06679" y="165623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1</a:t>
            </a:r>
            <a:endParaRPr lang="en-US" sz="12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7254751" y="1872258"/>
            <a:ext cx="504056" cy="5760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58807" y="1872258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58807" y="165623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3</a:t>
            </a:r>
            <a:endParaRPr lang="en-US" sz="12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2070175" y="1440210"/>
            <a:ext cx="864096" cy="93610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54151" y="144021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54151" y="122418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4</a:t>
            </a:r>
            <a:endParaRPr lang="en-US" sz="12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102623" y="5195659"/>
            <a:ext cx="432048" cy="5760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34671" y="5771723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34671" y="5555699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2</a:t>
            </a:r>
            <a:endParaRPr lang="en-US" sz="12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878487" y="2808362"/>
            <a:ext cx="1440160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030887" y="4752578"/>
            <a:ext cx="1440160" cy="0"/>
          </a:xfrm>
          <a:prstGeom prst="line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78287" y="3392810"/>
            <a:ext cx="0" cy="999728"/>
          </a:xfrm>
          <a:prstGeom prst="line">
            <a:avLst/>
          </a:prstGeom>
          <a:ln w="28575">
            <a:solidFill>
              <a:srgbClr val="0070C0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3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№2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0" name="Группа 29"/>
          <p:cNvGrpSpPr/>
          <p:nvPr/>
        </p:nvGrpSpPr>
        <p:grpSpPr>
          <a:xfrm flipH="1">
            <a:off x="53950" y="948171"/>
            <a:ext cx="9691448" cy="5781566"/>
            <a:chOff x="-13448" y="948171"/>
            <a:chExt cx="9477951" cy="578156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48" y="948171"/>
              <a:ext cx="8514849" cy="531040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128" y="4392258"/>
              <a:ext cx="3870375" cy="2337479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854151" y="1440210"/>
              <a:ext cx="504056" cy="57606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358207" y="1440210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358207" y="122418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/>
                <a:t>7</a:t>
              </a:r>
              <a:endParaRPr lang="en-US" sz="1200" b="1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718247" y="2952378"/>
              <a:ext cx="432048" cy="43204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150295" y="3384426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50295" y="316840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/>
                <a:t>5</a:t>
              </a:r>
              <a:endParaRPr lang="en-US" sz="1200" b="1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1278087" y="2952378"/>
              <a:ext cx="432048" cy="63704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062063" y="3600450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62063" y="338442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/>
                <a:t>6</a:t>
              </a:r>
              <a:endParaRPr lang="en-US" sz="1200" b="1" dirty="0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8262863" y="4320530"/>
              <a:ext cx="504056" cy="57606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766919" y="4320530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766919" y="41045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/>
                <a:t>8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8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№2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6102623" y="4968602"/>
            <a:ext cx="432048" cy="2160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86599" y="4968602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86599" y="4752578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/>
              <a:t>9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0726" y="4896594"/>
            <a:ext cx="5589849" cy="22775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chemeClr val="tx1"/>
                </a:solidFill>
              </a:rPr>
              <a:t>მასალების </a:t>
            </a:r>
            <a:r>
              <a:rPr lang="en-GB" sz="1200" b="1" dirty="0" smtClean="0">
                <a:solidFill>
                  <a:schemeClr val="tx1"/>
                </a:solidFill>
                <a:latin typeface="xAcadNusx"/>
              </a:rPr>
              <a:t>ხ</a:t>
            </a:r>
            <a:r>
              <a:rPr lang="ka-GE" sz="1200" b="1" dirty="0" smtClean="0">
                <a:solidFill>
                  <a:schemeClr val="tx1"/>
                </a:solidFill>
                <a:latin typeface="xAcadNusx"/>
              </a:rPr>
              <a:t>არჯი</a:t>
            </a:r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100</a:t>
            </a:r>
            <a:r>
              <a:rPr lang="ka-GE" sz="1000" dirty="0" smtClean="0">
                <a:solidFill>
                  <a:schemeClr val="tx1"/>
                </a:solidFill>
              </a:rPr>
              <a:t>მმ დიამეტრის ლითონის მილი </a:t>
            </a:r>
            <a:r>
              <a:rPr lang="en-GB" sz="1000" dirty="0" smtClean="0">
                <a:solidFill>
                  <a:schemeClr val="tx1"/>
                </a:solidFill>
              </a:rPr>
              <a:t>L=3300</a:t>
            </a:r>
            <a:r>
              <a:rPr lang="ka-GE" sz="1000" dirty="0" smtClean="0">
                <a:solidFill>
                  <a:schemeClr val="tx1"/>
                </a:solidFill>
              </a:rPr>
              <a:t>მმ</a:t>
            </a:r>
            <a:r>
              <a:rPr lang="ru-RU" sz="1000" dirty="0" smtClean="0">
                <a:solidFill>
                  <a:schemeClr val="tx1"/>
                </a:solidFill>
              </a:rPr>
              <a:t>– </a:t>
            </a:r>
            <a:r>
              <a:rPr lang="en-GB" sz="1000" dirty="0" smtClean="0">
                <a:solidFill>
                  <a:schemeClr val="tx1"/>
                </a:solidFill>
              </a:rPr>
              <a:t>3</a:t>
            </a:r>
            <a:r>
              <a:rPr lang="ka-GE" sz="1000" dirty="0" smtClean="0">
                <a:solidFill>
                  <a:schemeClr val="tx1"/>
                </a:solidFill>
              </a:rPr>
              <a:t>ცალი (</a:t>
            </a:r>
            <a:r>
              <a:rPr lang="en-GB" sz="1000" dirty="0" smtClean="0">
                <a:solidFill>
                  <a:schemeClr val="tx1"/>
                </a:solidFill>
              </a:rPr>
              <a:t>10</a:t>
            </a:r>
            <a:r>
              <a:rPr lang="ka-GE" sz="1000" dirty="0" smtClean="0">
                <a:solidFill>
                  <a:schemeClr val="tx1"/>
                </a:solidFill>
              </a:rPr>
              <a:t>გმ),</a:t>
            </a:r>
            <a:endParaRPr lang="en-GB" sz="1000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en-GB" sz="1000" dirty="0" smtClean="0">
                <a:solidFill>
                  <a:schemeClr val="tx1"/>
                </a:solidFill>
              </a:rPr>
              <a:t>100</a:t>
            </a:r>
            <a:r>
              <a:rPr lang="ka-GE" sz="1000" dirty="0" smtClean="0">
                <a:solidFill>
                  <a:schemeClr val="tx1"/>
                </a:solidFill>
              </a:rPr>
              <a:t>მმ დიამეტრის ლითონის მილი </a:t>
            </a:r>
            <a:r>
              <a:rPr lang="en-GB" sz="1000" dirty="0" smtClean="0">
                <a:solidFill>
                  <a:schemeClr val="tx1"/>
                </a:solidFill>
              </a:rPr>
              <a:t>l=3800</a:t>
            </a:r>
            <a:r>
              <a:rPr lang="ka-GE" sz="1000" dirty="0" smtClean="0">
                <a:solidFill>
                  <a:schemeClr val="tx1"/>
                </a:solidFill>
              </a:rPr>
              <a:t>მმ - 3ცალი (11,4გმ)</a:t>
            </a:r>
          </a:p>
          <a:p>
            <a:pPr marL="228600" indent="-228600">
              <a:buAutoNum type="arabicPeriod"/>
            </a:pPr>
            <a:r>
              <a:rPr lang="ka-GE" sz="1000" dirty="0" smtClean="0">
                <a:solidFill>
                  <a:schemeClr val="tx1"/>
                </a:solidFill>
              </a:rPr>
              <a:t>63მმ დიამეტრის ლითონის მილი </a:t>
            </a:r>
            <a:r>
              <a:rPr lang="en-GB" sz="1000" dirty="0" smtClean="0">
                <a:solidFill>
                  <a:schemeClr val="tx1"/>
                </a:solidFill>
              </a:rPr>
              <a:t>L= 2100</a:t>
            </a:r>
            <a:r>
              <a:rPr lang="ka-GE" sz="1000" dirty="0" smtClean="0">
                <a:solidFill>
                  <a:schemeClr val="tx1"/>
                </a:solidFill>
              </a:rPr>
              <a:t>მმ - 9ცალი (19გმ)</a:t>
            </a:r>
            <a:endParaRPr lang="en-GB" sz="1000" dirty="0" smtClean="0">
              <a:solidFill>
                <a:schemeClr val="tx1"/>
              </a:solidFill>
            </a:endParaRPr>
          </a:p>
          <a:p>
            <a:r>
              <a:rPr lang="ka-GE" sz="1000" dirty="0">
                <a:solidFill>
                  <a:schemeClr val="tx1"/>
                </a:solidFill>
              </a:rPr>
              <a:t>4</a:t>
            </a:r>
            <a:r>
              <a:rPr lang="ka-GE" sz="1000" dirty="0" smtClean="0">
                <a:solidFill>
                  <a:schemeClr val="tx1"/>
                </a:solidFill>
              </a:rPr>
              <a:t>. 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ka-GE" sz="1000" dirty="0" smtClean="0">
                <a:solidFill>
                  <a:schemeClr val="tx1"/>
                </a:solidFill>
              </a:rPr>
              <a:t>   </a:t>
            </a:r>
            <a:r>
              <a:rPr lang="ru-RU" sz="1000" dirty="0" smtClean="0">
                <a:solidFill>
                  <a:schemeClr val="tx1"/>
                </a:solidFill>
              </a:rPr>
              <a:t>№6 </a:t>
            </a:r>
            <a:r>
              <a:rPr lang="ka-GE" sz="1000" dirty="0" smtClean="0">
                <a:solidFill>
                  <a:schemeClr val="tx1"/>
                </a:solidFill>
              </a:rPr>
              <a:t>შველერი </a:t>
            </a:r>
            <a:r>
              <a:rPr lang="en-GB" sz="1000" dirty="0" smtClean="0">
                <a:solidFill>
                  <a:schemeClr val="tx1"/>
                </a:solidFill>
              </a:rPr>
              <a:t>L=</a:t>
            </a:r>
            <a:r>
              <a:rPr lang="ka-GE" sz="1000" dirty="0" smtClean="0">
                <a:solidFill>
                  <a:schemeClr val="tx1"/>
                </a:solidFill>
              </a:rPr>
              <a:t>4,6გმ</a:t>
            </a:r>
            <a:r>
              <a:rPr lang="ru-RU" sz="1000" dirty="0" smtClean="0">
                <a:solidFill>
                  <a:schemeClr val="tx1"/>
                </a:solidFill>
              </a:rPr>
              <a:t/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ka-GE" sz="1000" dirty="0">
                <a:solidFill>
                  <a:schemeClr val="tx1"/>
                </a:solidFill>
              </a:rPr>
              <a:t>5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  <a:r>
              <a:rPr lang="ka-GE" sz="1000" dirty="0" smtClean="0">
                <a:solidFill>
                  <a:schemeClr val="tx1"/>
                </a:solidFill>
              </a:rPr>
              <a:t>    </a:t>
            </a:r>
            <a:r>
              <a:rPr lang="ru-RU" sz="1000" dirty="0" smtClean="0">
                <a:solidFill>
                  <a:schemeClr val="tx1"/>
                </a:solidFill>
              </a:rPr>
              <a:t>№14 </a:t>
            </a:r>
            <a:r>
              <a:rPr lang="ka-GE" sz="1000" dirty="0" smtClean="0">
                <a:solidFill>
                  <a:schemeClr val="tx1"/>
                </a:solidFill>
              </a:rPr>
              <a:t>შველერი </a:t>
            </a:r>
            <a:r>
              <a:rPr lang="en-GB" sz="1000" dirty="0" smtClean="0">
                <a:solidFill>
                  <a:schemeClr val="tx1"/>
                </a:solidFill>
              </a:rPr>
              <a:t>L=</a:t>
            </a:r>
            <a:r>
              <a:rPr lang="ka-GE" sz="1000" dirty="0" smtClean="0">
                <a:solidFill>
                  <a:schemeClr val="tx1"/>
                </a:solidFill>
              </a:rPr>
              <a:t>13,2 გმ, </a:t>
            </a:r>
            <a:r>
              <a:rPr lang="en-GB" sz="1000" dirty="0" smtClean="0">
                <a:solidFill>
                  <a:schemeClr val="tx1"/>
                </a:solidFill>
              </a:rPr>
              <a:t>-</a:t>
            </a:r>
            <a:r>
              <a:rPr lang="ka-GE" sz="1000" dirty="0" smtClean="0">
                <a:solidFill>
                  <a:schemeClr val="tx1"/>
                </a:solidFill>
              </a:rPr>
              <a:t> 2ცალი (26,4გმ)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ka-GE" sz="1000" dirty="0">
                <a:solidFill>
                  <a:schemeClr val="tx1"/>
                </a:solidFill>
              </a:rPr>
              <a:t>6</a:t>
            </a:r>
            <a:r>
              <a:rPr lang="ru-RU" sz="1000" dirty="0" smtClean="0">
                <a:solidFill>
                  <a:schemeClr val="tx1"/>
                </a:solidFill>
              </a:rPr>
              <a:t>. </a:t>
            </a:r>
            <a:r>
              <a:rPr lang="en-GB" sz="1000" dirty="0" smtClean="0">
                <a:solidFill>
                  <a:schemeClr val="tx1"/>
                </a:solidFill>
              </a:rPr>
              <a:t>    </a:t>
            </a:r>
            <a:r>
              <a:rPr lang="ka-GE" sz="1000" dirty="0" smtClean="0">
                <a:solidFill>
                  <a:schemeClr val="tx1"/>
                </a:solidFill>
              </a:rPr>
              <a:t>60</a:t>
            </a:r>
            <a:r>
              <a:rPr lang="en-GB" sz="1000" dirty="0" smtClean="0">
                <a:solidFill>
                  <a:schemeClr val="tx1"/>
                </a:solidFill>
              </a:rPr>
              <a:t>X</a:t>
            </a:r>
            <a:r>
              <a:rPr lang="ka-GE" sz="1000" dirty="0" smtClean="0">
                <a:solidFill>
                  <a:schemeClr val="tx1"/>
                </a:solidFill>
              </a:rPr>
              <a:t>80</a:t>
            </a:r>
            <a:r>
              <a:rPr lang="en-GB" sz="1000" dirty="0" smtClean="0">
                <a:solidFill>
                  <a:schemeClr val="tx1"/>
                </a:solidFill>
              </a:rPr>
              <a:t>X</a:t>
            </a:r>
            <a:r>
              <a:rPr lang="ka-GE" sz="1000" dirty="0">
                <a:solidFill>
                  <a:schemeClr val="tx1"/>
                </a:solidFill>
              </a:rPr>
              <a:t>3</a:t>
            </a:r>
            <a:r>
              <a:rPr lang="ka-GE" sz="1000" dirty="0" smtClean="0">
                <a:solidFill>
                  <a:schemeClr val="tx1"/>
                </a:solidFill>
              </a:rPr>
              <a:t>მმ კვეთის კუთხოვანი ლითონი</a:t>
            </a:r>
            <a:r>
              <a:rPr lang="ru-RU" sz="1000" dirty="0" smtClean="0">
                <a:solidFill>
                  <a:schemeClr val="tx1"/>
                </a:solidFill>
              </a:rPr>
              <a:t>  </a:t>
            </a:r>
            <a:r>
              <a:rPr lang="en-GB" sz="1000" dirty="0" smtClean="0">
                <a:solidFill>
                  <a:schemeClr val="tx1"/>
                </a:solidFill>
              </a:rPr>
              <a:t>L=6900</a:t>
            </a:r>
            <a:r>
              <a:rPr lang="ka-GE" sz="1000" dirty="0" smtClean="0">
                <a:solidFill>
                  <a:schemeClr val="tx1"/>
                </a:solidFill>
              </a:rPr>
              <a:t>გმ</a:t>
            </a:r>
            <a:r>
              <a:rPr lang="en-GB" sz="1000" dirty="0" smtClean="0">
                <a:solidFill>
                  <a:schemeClr val="tx1"/>
                </a:solidFill>
              </a:rPr>
              <a:t> - 17 (118</a:t>
            </a:r>
            <a:r>
              <a:rPr lang="ka-GE" sz="1000" dirty="0" smtClean="0">
                <a:solidFill>
                  <a:schemeClr val="tx1"/>
                </a:solidFill>
              </a:rPr>
              <a:t>გმ)</a:t>
            </a:r>
            <a:endParaRPr lang="en-GB" sz="1000" dirty="0" smtClean="0">
              <a:solidFill>
                <a:schemeClr val="tx1"/>
              </a:solidFill>
            </a:endParaRPr>
          </a:p>
          <a:p>
            <a:r>
              <a:rPr lang="ka-GE" sz="1000" dirty="0" smtClean="0">
                <a:solidFill>
                  <a:schemeClr val="tx1"/>
                </a:solidFill>
              </a:rPr>
              <a:t>7.     </a:t>
            </a:r>
            <a:r>
              <a:rPr lang="en-GB" sz="1000" dirty="0" smtClean="0">
                <a:solidFill>
                  <a:schemeClr val="tx1"/>
                </a:solidFill>
              </a:rPr>
              <a:t>20X40</a:t>
            </a:r>
            <a:r>
              <a:rPr lang="ka-GE" sz="1000" dirty="0" smtClean="0">
                <a:solidFill>
                  <a:schemeClr val="tx1"/>
                </a:solidFill>
              </a:rPr>
              <a:t>მმ კვეთის კვადრატული მილი </a:t>
            </a:r>
            <a:r>
              <a:rPr lang="en-GB" sz="1000" dirty="0" smtClean="0">
                <a:solidFill>
                  <a:schemeClr val="tx1"/>
                </a:solidFill>
              </a:rPr>
              <a:t> L=</a:t>
            </a:r>
            <a:r>
              <a:rPr lang="ka-GE" sz="1000" dirty="0" smtClean="0">
                <a:solidFill>
                  <a:schemeClr val="tx1"/>
                </a:solidFill>
              </a:rPr>
              <a:t>14გმ  - 15ცალი (210გმ)</a:t>
            </a:r>
          </a:p>
          <a:p>
            <a:pPr marL="228600" indent="-228600">
              <a:buAutoNum type="arabicPeriod" startAt="8"/>
            </a:pPr>
            <a:r>
              <a:rPr lang="ka-GE" sz="1000" dirty="0" smtClean="0">
                <a:solidFill>
                  <a:schemeClr val="tx1"/>
                </a:solidFill>
              </a:rPr>
              <a:t>0,7მმ სოსქის პროფილირებული ლითონის ფურცელი - 100მ2</a:t>
            </a:r>
          </a:p>
          <a:p>
            <a:r>
              <a:rPr lang="ka-GE" sz="1000" dirty="0" smtClean="0">
                <a:solidFill>
                  <a:schemeClr val="tx1"/>
                </a:solidFill>
              </a:rPr>
              <a:t>9.     40</a:t>
            </a:r>
            <a:r>
              <a:rPr lang="en-GB" sz="1000" dirty="0" smtClean="0">
                <a:solidFill>
                  <a:schemeClr val="tx1"/>
                </a:solidFill>
              </a:rPr>
              <a:t>X40</a:t>
            </a:r>
            <a:r>
              <a:rPr lang="ka-GE" sz="1000" dirty="0" smtClean="0">
                <a:solidFill>
                  <a:schemeClr val="tx1"/>
                </a:solidFill>
              </a:rPr>
              <a:t>მმ ზომის უჯრედებიანი 1500მმ სიმაღლის ლითონის ბადე ,,რაბიცა’’ </a:t>
            </a:r>
            <a:r>
              <a:rPr lang="en-GB" sz="1000" dirty="0" smtClean="0">
                <a:solidFill>
                  <a:schemeClr val="tx1"/>
                </a:solidFill>
              </a:rPr>
              <a:t>L=25</a:t>
            </a:r>
            <a:r>
              <a:rPr lang="ka-GE" sz="1000" dirty="0" smtClean="0">
                <a:solidFill>
                  <a:schemeClr val="tx1"/>
                </a:solidFill>
              </a:rPr>
              <a:t>გმ (3</a:t>
            </a:r>
            <a:r>
              <a:rPr lang="en-GB" sz="1000" dirty="0">
                <a:solidFill>
                  <a:schemeClr val="tx1"/>
                </a:solidFill>
              </a:rPr>
              <a:t>8</a:t>
            </a:r>
            <a:r>
              <a:rPr lang="ka-GE" sz="1000" dirty="0" smtClean="0">
                <a:solidFill>
                  <a:schemeClr val="tx1"/>
                </a:solidFill>
              </a:rPr>
              <a:t>მ2)</a:t>
            </a:r>
          </a:p>
          <a:p>
            <a:r>
              <a:rPr lang="ka-GE" sz="1000" dirty="0" smtClean="0">
                <a:solidFill>
                  <a:schemeClr val="tx1"/>
                </a:solidFill>
              </a:rPr>
              <a:t>-       6მმ დიამეტრის გლუვი არმატურა </a:t>
            </a:r>
            <a:r>
              <a:rPr lang="en-GB" sz="1000" dirty="0" smtClean="0">
                <a:solidFill>
                  <a:schemeClr val="tx1"/>
                </a:solidFill>
              </a:rPr>
              <a:t>L=25</a:t>
            </a:r>
            <a:r>
              <a:rPr lang="ka-GE" sz="1000" dirty="0" smtClean="0">
                <a:solidFill>
                  <a:schemeClr val="tx1"/>
                </a:solidFill>
              </a:rPr>
              <a:t>გმ -3ცალი (75გმ)</a:t>
            </a:r>
          </a:p>
          <a:p>
            <a:r>
              <a:rPr lang="ka-GE" sz="1000" dirty="0" smtClean="0">
                <a:solidFill>
                  <a:schemeClr val="tx1"/>
                </a:solidFill>
              </a:rPr>
              <a:t>-       10მმ დიამეტრის არმატურა - 1390გმ (310კგ)</a:t>
            </a:r>
          </a:p>
          <a:p>
            <a:r>
              <a:rPr lang="ka-GE" sz="1000" dirty="0" smtClean="0">
                <a:solidFill>
                  <a:schemeClr val="tx1"/>
                </a:solidFill>
              </a:rPr>
              <a:t>-        300მარკის ბეტონი - 20მ3</a:t>
            </a:r>
          </a:p>
        </p:txBody>
      </p:sp>
      <p:grpSp>
        <p:nvGrpSpPr>
          <p:cNvPr id="3" name="Группа 2"/>
          <p:cNvGrpSpPr/>
          <p:nvPr/>
        </p:nvGrpSpPr>
        <p:grpSpPr>
          <a:xfrm flipH="1">
            <a:off x="-90065" y="671743"/>
            <a:ext cx="10342376" cy="5970048"/>
            <a:chOff x="0" y="671743"/>
            <a:chExt cx="10333038" cy="59700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587" y="788538"/>
              <a:ext cx="6551592" cy="3947335"/>
            </a:xfrm>
            <a:prstGeom prst="rect">
              <a:avLst/>
            </a:prstGeom>
          </p:spPr>
        </p:pic>
        <p:cxnSp>
          <p:nvCxnSpPr>
            <p:cNvPr id="69" name="Прямая соединительная линия 68"/>
            <p:cNvCxnSpPr/>
            <p:nvPr/>
          </p:nvCxnSpPr>
          <p:spPr>
            <a:xfrm>
              <a:off x="0" y="671743"/>
              <a:ext cx="10333038" cy="16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2" y="3260155"/>
              <a:ext cx="4508848" cy="3381636"/>
            </a:xfrm>
            <a:prstGeom prst="rect">
              <a:avLst/>
            </a:prstGeom>
          </p:spPr>
        </p:pic>
        <p:sp>
          <p:nvSpPr>
            <p:cNvPr id="5" name="Равнобедренный треугольник 4"/>
            <p:cNvSpPr/>
            <p:nvPr/>
          </p:nvSpPr>
          <p:spPr>
            <a:xfrm>
              <a:off x="5742583" y="1872258"/>
              <a:ext cx="216024" cy="144016"/>
            </a:xfrm>
            <a:prstGeom prst="triangl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2583" y="1944266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2,50</a:t>
              </a:r>
              <a:endParaRPr lang="en-US" sz="1400" b="1" dirty="0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8910935" y="1708497"/>
              <a:ext cx="216024" cy="144016"/>
            </a:xfrm>
            <a:prstGeom prst="triangl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22235" y="1780505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3,00</a:t>
              </a:r>
              <a:endParaRPr lang="en-US" sz="1400" b="1" dirty="0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0800000">
              <a:off x="6174631" y="3528442"/>
              <a:ext cx="216024" cy="144016"/>
            </a:xfrm>
            <a:prstGeom prst="triangl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4631" y="3260155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solidFill>
                    <a:srgbClr val="FFC000"/>
                  </a:solidFill>
                </a:rPr>
                <a:t>0,00</a:t>
              </a:r>
              <a:endParaRPr lang="en-US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0800000">
              <a:off x="8190855" y="3868737"/>
              <a:ext cx="216024" cy="144016"/>
            </a:xfrm>
            <a:prstGeom prst="triangl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90855" y="360045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- 0,20</a:t>
              </a:r>
              <a:endParaRPr lang="en-US" sz="1400" b="1" dirty="0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10800000">
              <a:off x="7110736" y="3600450"/>
              <a:ext cx="216024" cy="144016"/>
            </a:xfrm>
            <a:prstGeom prst="triangl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10736" y="333216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0,20</a:t>
              </a:r>
              <a:endParaRPr lang="en-US" sz="1400" b="1" dirty="0"/>
            </a:p>
          </p:txBody>
        </p:sp>
      </p:grp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59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417"/>
            <a:ext cx="10333038" cy="445006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№2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01820" y="636105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არმირების გეგმა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42783" y="201627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54751" y="2088282"/>
            <a:ext cx="28803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82743" y="180025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1</a:t>
            </a:r>
            <a:endParaRPr lang="en-US" sz="1600" b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542783" y="590470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254751" y="6120730"/>
            <a:ext cx="28803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82743" y="583269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1</a:t>
            </a:r>
            <a:endParaRPr lang="en-US" sz="1600" b="1" dirty="0"/>
          </a:p>
        </p:txBody>
      </p:sp>
      <p:grpSp>
        <p:nvGrpSpPr>
          <p:cNvPr id="13" name="Группа 12"/>
          <p:cNvGrpSpPr/>
          <p:nvPr/>
        </p:nvGrpSpPr>
        <p:grpSpPr>
          <a:xfrm rot="16200000">
            <a:off x="4230415" y="2096665"/>
            <a:ext cx="288032" cy="288032"/>
            <a:chOff x="4662463" y="5409034"/>
            <a:chExt cx="288032" cy="288032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950495" y="5409034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662463" y="5625058"/>
              <a:ext cx="288032" cy="0"/>
            </a:xfrm>
            <a:prstGeom prst="line">
              <a:avLst/>
            </a:prstGeom>
            <a:ln w="31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446439" y="2109767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2</a:t>
            </a:r>
            <a:endParaRPr lang="en-US" sz="16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>
            <a:off x="1638127" y="194426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>
            <a:off x="1422103" y="2232298"/>
            <a:ext cx="28803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78087" y="210138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/>
              <a:t>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210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79" y="4323785"/>
            <a:ext cx="4291358" cy="272153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99" y="288082"/>
            <a:ext cx="71287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1" y="1"/>
            <a:ext cx="202389" cy="4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84" tIns="50092" rIns="100184" bIns="500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445073" y="6600846"/>
            <a:ext cx="807238" cy="75009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300" b="1" dirty="0">
                <a:ln w="6350">
                  <a:noFill/>
                </a:ln>
                <a:solidFill>
                  <a:srgbClr val="96969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+mj-ea"/>
                <a:cs typeface="Arial" pitchFamily="34" charset="0"/>
              </a:rPr>
              <a:t>AK</a:t>
            </a:r>
            <a:endParaRPr lang="ru-RU" sz="1300" b="1" dirty="0">
              <a:ln w="6350">
                <a:noFill/>
              </a:ln>
              <a:solidFill>
                <a:srgbClr val="96969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0"/>
            <a:ext cx="10333038" cy="72009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353" tIns="44176" rIns="88353" bIns="44176"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5399" y="6815160"/>
            <a:ext cx="4217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0" y="671743"/>
            <a:ext cx="10333038" cy="16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1049420" y="164996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ზეთების საწყობი</a:t>
            </a:r>
            <a:r>
              <a:rPr lang="ru-RU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 №2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3" y="1496767"/>
            <a:ext cx="9217024" cy="244038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01820" y="636105"/>
            <a:ext cx="9041472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არმირება</a:t>
            </a:r>
            <a:endParaRPr lang="ru-RU" sz="14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286199" y="3960490"/>
            <a:ext cx="2344728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u="sng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არმატურის სპეციფიკაცია</a:t>
            </a:r>
            <a:endParaRPr lang="ru-RU" sz="1400" b="1" i="1" u="sng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325847" y="1212169"/>
            <a:ext cx="2344728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u="sng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ჭრილი 1-1</a:t>
            </a:r>
            <a:endParaRPr lang="ru-RU" sz="1400" b="1" i="1" u="sng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062151" y="3732449"/>
            <a:ext cx="2344728" cy="660089"/>
          </a:xfrm>
          <a:prstGeom prst="rect">
            <a:avLst/>
          </a:prstGeom>
        </p:spPr>
        <p:txBody>
          <a:bodyPr vert="horz" lIns="100184" tIns="50092" rIns="100184" bIns="5009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ka-GE" sz="1400" b="1" i="1" u="sng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cadNusx" pitchFamily="2" charset="0"/>
                <a:ea typeface="+mj-ea"/>
                <a:cs typeface="+mj-cs"/>
              </a:rPr>
              <a:t>ჭრილი 2-2</a:t>
            </a:r>
            <a:endParaRPr lang="ru-RU" sz="1400" b="1" i="1" u="sng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5" y="4625794"/>
            <a:ext cx="5288119" cy="22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108</Words>
  <Application>Microsoft Office PowerPoint</Application>
  <PresentationFormat>Произвольный</PresentationFormat>
  <Paragraphs>49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AcadNusx</vt:lpstr>
      <vt:lpstr>Arial</vt:lpstr>
      <vt:lpstr>Brush Script MT</vt:lpstr>
      <vt:lpstr>Calibri</vt:lpstr>
      <vt:lpstr>xAcadNusx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кусиани</dc:creator>
  <cp:lastModifiedBy>hp</cp:lastModifiedBy>
  <cp:revision>169</cp:revision>
  <cp:lastPrinted>2017-11-21T12:46:14Z</cp:lastPrinted>
  <dcterms:created xsi:type="dcterms:W3CDTF">2008-10-21T07:51:50Z</dcterms:created>
  <dcterms:modified xsi:type="dcterms:W3CDTF">2018-08-21T11:03:08Z</dcterms:modified>
</cp:coreProperties>
</file>